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/>
          <p:cNvSpPr>
            <a:spLocks noChangeArrowheads="1"/>
          </p:cNvSpPr>
          <p:nvPr/>
        </p:nvSpPr>
        <p:spPr bwMode="white">
          <a:xfrm>
            <a:off x="6321766" y="0"/>
            <a:ext cx="2822234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de-DE" sz="1800" dirty="0"/>
          </a:p>
        </p:txBody>
      </p:sp>
      <p:sp>
        <p:nvSpPr>
          <p:cNvPr id="7" name="Freihandform 6"/>
          <p:cNvSpPr>
            <a:spLocks/>
          </p:cNvSpPr>
          <p:nvPr/>
        </p:nvSpPr>
        <p:spPr bwMode="auto">
          <a:xfrm>
            <a:off x="6109039" y="0"/>
            <a:ext cx="1254127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de-DE" sz="1800" dirty="0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5962990" y="0"/>
            <a:ext cx="1146174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71550" y="1873584"/>
            <a:ext cx="480060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1550" y="4572000"/>
            <a:ext cx="48006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71550" y="255134"/>
            <a:ext cx="72009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3543300" y="1828801"/>
            <a:ext cx="462915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71550" y="1828800"/>
            <a:ext cx="2263140" cy="434340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A50D42-C9CD-4801-B293-61D1F53EC57E}" type="datetimeFigureOut">
              <a:rPr lang="de-DE" smtClean="0"/>
              <a:t>25.02.2019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Zwei Bilder mit Beschrift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invGray">
          <a:xfrm>
            <a:off x="971550" y="5257800"/>
            <a:ext cx="3429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0" name="Rechteck 9"/>
          <p:cNvSpPr/>
          <p:nvPr/>
        </p:nvSpPr>
        <p:spPr bwMode="invGray">
          <a:xfrm>
            <a:off x="4743449" y="5257800"/>
            <a:ext cx="3429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971550" y="5257801"/>
            <a:ext cx="3429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1800" dirty="0"/>
          </a:p>
        </p:txBody>
      </p:sp>
      <p:sp>
        <p:nvSpPr>
          <p:cNvPr id="12" name="Rechteck 11"/>
          <p:cNvSpPr/>
          <p:nvPr/>
        </p:nvSpPr>
        <p:spPr>
          <a:xfrm>
            <a:off x="4743449" y="5257801"/>
            <a:ext cx="3429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71550" y="255134"/>
            <a:ext cx="72009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973836" y="1828802"/>
            <a:ext cx="3429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invGray">
          <a:xfrm>
            <a:off x="1028455" y="5333098"/>
            <a:ext cx="3315189" cy="839102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Textmasterformat bearbeiten</a:t>
            </a:r>
          </a:p>
        </p:txBody>
      </p:sp>
      <p:sp>
        <p:nvSpPr>
          <p:cNvPr id="8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3"/>
          </p:nvPr>
        </p:nvSpPr>
        <p:spPr>
          <a:xfrm>
            <a:off x="4743450" y="1828802"/>
            <a:ext cx="3429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half" idx="14"/>
          </p:nvPr>
        </p:nvSpPr>
        <p:spPr bwMode="invGray">
          <a:xfrm>
            <a:off x="4809716" y="5333098"/>
            <a:ext cx="3315189" cy="839102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A50D42-C9CD-4801-B293-61D1F53EC57E}" type="datetimeFigureOut">
              <a:rPr lang="de-DE" smtClean="0"/>
              <a:t>25.02.2019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A50D42-C9CD-4801-B293-61D1F53EC57E}" type="datetimeFigureOut">
              <a:rPr lang="de-DE" smtClean="0"/>
              <a:t>25.02.2019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 rot="5400000">
            <a:off x="4814888" y="2528888"/>
            <a:ext cx="6858000" cy="1800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 rot="5400000">
            <a:off x="3891173" y="3398183"/>
            <a:ext cx="6858000" cy="616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 rot="5400000">
            <a:off x="3831460" y="3398183"/>
            <a:ext cx="6858000" cy="61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7403489" y="685800"/>
            <a:ext cx="774954" cy="5486400"/>
          </a:xfrm>
        </p:spPr>
        <p:txBody>
          <a:bodyPr vert="eaVert" rtlCol="0"/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71550" y="685800"/>
            <a:ext cx="5982566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A50D42-C9CD-4801-B293-61D1F53EC57E}" type="datetimeFigureOut">
              <a:rPr lang="de-DE" smtClean="0"/>
              <a:t>25.02.2019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A50D42-C9CD-4801-B293-61D1F53EC57E}" type="datetimeFigureOut">
              <a:rPr lang="de-DE" smtClean="0"/>
              <a:t>25.02.2019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5"/>
          <p:cNvSpPr>
            <a:spLocks noChangeArrowheads="1"/>
          </p:cNvSpPr>
          <p:nvPr/>
        </p:nvSpPr>
        <p:spPr bwMode="white">
          <a:xfrm>
            <a:off x="4905377" y="0"/>
            <a:ext cx="4238622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sz="1800" dirty="0"/>
          </a:p>
        </p:txBody>
      </p:sp>
      <p:sp>
        <p:nvSpPr>
          <p:cNvPr id="11" name="Freihandform 6"/>
          <p:cNvSpPr>
            <a:spLocks/>
          </p:cNvSpPr>
          <p:nvPr/>
        </p:nvSpPr>
        <p:spPr bwMode="auto">
          <a:xfrm>
            <a:off x="4692651" y="0"/>
            <a:ext cx="1254127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de-DE" sz="1800" dirty="0"/>
          </a:p>
        </p:txBody>
      </p:sp>
      <p:sp>
        <p:nvSpPr>
          <p:cNvPr id="12" name="Freihandform 7"/>
          <p:cNvSpPr>
            <a:spLocks/>
          </p:cNvSpPr>
          <p:nvPr/>
        </p:nvSpPr>
        <p:spPr bwMode="auto">
          <a:xfrm>
            <a:off x="4546602" y="0"/>
            <a:ext cx="1146174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71551" y="1873584"/>
            <a:ext cx="384048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15" name="Bildplatzhalter 14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10"/>
          </p:nvPr>
        </p:nvSpPr>
        <p:spPr>
          <a:xfrm>
            <a:off x="5057777" y="0"/>
            <a:ext cx="4086223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1551" y="4572000"/>
            <a:ext cx="3840480" cy="1600200"/>
          </a:xfrm>
        </p:spPr>
        <p:txBody>
          <a:bodyPr rtlCol="0"/>
          <a:lstStyle>
            <a:lvl1pPr marL="0" indent="0" algn="l" rtl="0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5"/>
          <p:cNvSpPr>
            <a:spLocks noChangeArrowheads="1"/>
          </p:cNvSpPr>
          <p:nvPr/>
        </p:nvSpPr>
        <p:spPr bwMode="white">
          <a:xfrm>
            <a:off x="7216776" y="0"/>
            <a:ext cx="1927224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sz="1800" dirty="0"/>
          </a:p>
        </p:txBody>
      </p:sp>
      <p:sp>
        <p:nvSpPr>
          <p:cNvPr id="8" name="Freihandform 6"/>
          <p:cNvSpPr>
            <a:spLocks/>
          </p:cNvSpPr>
          <p:nvPr/>
        </p:nvSpPr>
        <p:spPr bwMode="auto">
          <a:xfrm>
            <a:off x="6927849" y="0"/>
            <a:ext cx="1254127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de-DE" sz="1800" dirty="0"/>
          </a:p>
        </p:txBody>
      </p:sp>
      <p:sp>
        <p:nvSpPr>
          <p:cNvPr id="9" name="Freihandform 7"/>
          <p:cNvSpPr>
            <a:spLocks/>
          </p:cNvSpPr>
          <p:nvPr/>
        </p:nvSpPr>
        <p:spPr bwMode="auto">
          <a:xfrm>
            <a:off x="6880225" y="0"/>
            <a:ext cx="1095374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de-DE" sz="1800" dirty="0"/>
          </a:p>
        </p:txBody>
      </p:sp>
      <p:sp>
        <p:nvSpPr>
          <p:cNvPr id="10" name="Freihandform 7"/>
          <p:cNvSpPr>
            <a:spLocks/>
          </p:cNvSpPr>
          <p:nvPr/>
        </p:nvSpPr>
        <p:spPr bwMode="auto">
          <a:xfrm>
            <a:off x="6880225" y="0"/>
            <a:ext cx="1095374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71549" y="2914650"/>
            <a:ext cx="603504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71548" y="4589464"/>
            <a:ext cx="6035039" cy="1011237"/>
          </a:xfrm>
        </p:spPr>
        <p:txBody>
          <a:bodyPr rtlCol="0"/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71551" y="1828800"/>
            <a:ext cx="3642560" cy="43434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43450" y="1828800"/>
            <a:ext cx="3429000" cy="4343401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A50D42-C9CD-4801-B293-61D1F53EC57E}" type="datetimeFigureOut">
              <a:rPr lang="de-DE" smtClean="0"/>
              <a:t>25.02.2019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71550" y="255134"/>
            <a:ext cx="7200900" cy="1036850"/>
          </a:xfrm>
        </p:spPr>
        <p:txBody>
          <a:bodyPr rtlCol="0"/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429000" cy="850392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71550" y="2705100"/>
            <a:ext cx="3429000" cy="34671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43450" y="1828801"/>
            <a:ext cx="3429000" cy="847725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43450" y="2705100"/>
            <a:ext cx="3429000" cy="34671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A50D42-C9CD-4801-B293-61D1F53EC57E}" type="datetimeFigureOut">
              <a:rPr lang="de-DE" smtClean="0"/>
              <a:t>25.02.2019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A50D42-C9CD-4801-B293-61D1F53EC57E}" type="datetimeFigureOut">
              <a:rPr lang="de-DE" smtClean="0"/>
              <a:t>25.02.2019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A50D42-C9CD-4801-B293-61D1F53EC57E}" type="datetimeFigureOut">
              <a:rPr lang="de-DE" smtClean="0"/>
              <a:t>25.02.2019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6157" y="1828800"/>
            <a:ext cx="4594860" cy="43434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/>
              <a:t>Textmasterformat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71550" y="1828800"/>
            <a:ext cx="2263140" cy="434340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A50D42-C9CD-4801-B293-61D1F53EC57E}" type="datetimeFigureOut">
              <a:rPr lang="de-DE" smtClean="0"/>
              <a:t>25.02.2019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0" y="1371601"/>
            <a:ext cx="9144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0" y="1443007"/>
            <a:ext cx="9144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71550" y="255134"/>
            <a:ext cx="72009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Formatvorlagen des Textmasters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71550" y="6374999"/>
            <a:ext cx="468240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843587" y="6374999"/>
            <a:ext cx="111052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25.02.2019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143750" y="6374999"/>
            <a:ext cx="10287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hyperlink" Target="Auswertung%20B&#252;rstversuch%200818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Versuchsplan%20STUFE%202.xls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617" y="1844824"/>
            <a:ext cx="4896544" cy="1768232"/>
          </a:xfrm>
        </p:spPr>
        <p:txBody>
          <a:bodyPr/>
          <a:lstStyle/>
          <a:p>
            <a:r>
              <a:rPr lang="de-AT" dirty="0"/>
              <a:t>Bürstenentgratungs-system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179512" y="3645024"/>
            <a:ext cx="4701575" cy="1600200"/>
          </a:xfrm>
        </p:spPr>
        <p:txBody>
          <a:bodyPr/>
          <a:lstStyle/>
          <a:p>
            <a:r>
              <a:rPr lang="de-AT" dirty="0"/>
              <a:t>Von Manuel </a:t>
            </a:r>
            <a:r>
              <a:rPr lang="de-AT" dirty="0" err="1"/>
              <a:t>Penz</a:t>
            </a:r>
            <a:r>
              <a:rPr lang="de-AT" dirty="0"/>
              <a:t> &amp; Amir Hasic</a:t>
            </a:r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r="20208"/>
          <a:stretch>
            <a:fillRect/>
          </a:stretch>
        </p:blipFill>
        <p:spPr/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3978329" cy="1989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00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Auswahlverfahren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25212"/>
              </p:ext>
            </p:extLst>
          </p:nvPr>
        </p:nvGraphicFramePr>
        <p:xfrm>
          <a:off x="175973" y="1628800"/>
          <a:ext cx="8892480" cy="3108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6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4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4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de-AT" b="1" dirty="0"/>
                        <a:t>Explosionsentgraten</a:t>
                      </a:r>
                    </a:p>
                    <a:p>
                      <a:endParaRPr lang="de-AT" dirty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AT" b="0" baseline="0" dirty="0"/>
                        <a:t>Wäre eine interessante Option gewesen, da man in hohen Mengen (Schüttgut) entgraten kann.</a:t>
                      </a:r>
                      <a:endParaRPr lang="de-AT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b="0" dirty="0">
                          <a:solidFill>
                            <a:srgbClr val="FF0000"/>
                          </a:solidFill>
                        </a:rPr>
                        <a:t>Konnte leider</a:t>
                      </a:r>
                      <a:r>
                        <a:rPr lang="de-AT" b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AT" b="0" dirty="0">
                          <a:solidFill>
                            <a:srgbClr val="FF0000"/>
                          </a:solidFill>
                        </a:rPr>
                        <a:t>nicht die erwarteten  Ergebnisse</a:t>
                      </a:r>
                      <a:r>
                        <a:rPr lang="de-AT" b="0" baseline="0" dirty="0">
                          <a:solidFill>
                            <a:srgbClr val="FF0000"/>
                          </a:solidFill>
                        </a:rPr>
                        <a:t> liefern.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Luftdruckentgraten</a:t>
                      </a:r>
                    </a:p>
                    <a:p>
                      <a:endParaRPr lang="de-AT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b="0" dirty="0"/>
                        <a:t>Wenig Verschleiß</a:t>
                      </a:r>
                      <a:r>
                        <a:rPr lang="de-AT" b="0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b="0" baseline="0" dirty="0"/>
                        <a:t>Leicht automatisierbar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b="0" baseline="0" dirty="0">
                          <a:solidFill>
                            <a:srgbClr val="FF0000"/>
                          </a:solidFill>
                        </a:rPr>
                        <a:t>Hersteller konnte die versprochenen Ergebnisse nicht liefern.</a:t>
                      </a:r>
                      <a:endParaRPr lang="de-AT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/>
                        <a:t>Bürstenentgraten</a:t>
                      </a:r>
                    </a:p>
                    <a:p>
                      <a:endParaRPr lang="de-AT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b="0" dirty="0">
                          <a:solidFill>
                            <a:schemeClr val="tx1"/>
                          </a:solidFill>
                        </a:rPr>
                        <a:t>System ist bekannt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b="0" dirty="0">
                          <a:solidFill>
                            <a:schemeClr val="tx1"/>
                          </a:solidFill>
                        </a:rPr>
                        <a:t>Gut</a:t>
                      </a:r>
                      <a:r>
                        <a:rPr lang="de-AT" b="0" baseline="0" dirty="0">
                          <a:solidFill>
                            <a:schemeClr val="tx1"/>
                          </a:solidFill>
                        </a:rPr>
                        <a:t> in den Prozess integrierbar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b="0" baseline="0" dirty="0">
                          <a:solidFill>
                            <a:srgbClr val="00B050"/>
                          </a:solidFill>
                        </a:rPr>
                        <a:t>Mit der optimalen Bürste und dem optimalen Bürstenprozess konnten gute Ergebnisse erzielt werden.</a:t>
                      </a:r>
                      <a:endParaRPr lang="de-AT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C:\Users\Manuel\Desktop\Zippel3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3"/>
          <a:stretch/>
        </p:blipFill>
        <p:spPr bwMode="auto">
          <a:xfrm>
            <a:off x="3131839" y="4753680"/>
            <a:ext cx="3001055" cy="1999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nuel\Desktop\Explosionsentgraten FMG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1" r="14936" b="17004"/>
          <a:stretch/>
        </p:blipFill>
        <p:spPr bwMode="auto">
          <a:xfrm>
            <a:off x="179512" y="4753679"/>
            <a:ext cx="2952328" cy="1999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Manuel XD\2018\Diplomarbeit\Bürstentest 2\1\1.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4"/>
          <a:stretch/>
        </p:blipFill>
        <p:spPr bwMode="auto">
          <a:xfrm>
            <a:off x="6084168" y="4753680"/>
            <a:ext cx="2977172" cy="1999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86444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255134"/>
            <a:ext cx="7488882" cy="1036850"/>
          </a:xfrm>
        </p:spPr>
        <p:txBody>
          <a:bodyPr/>
          <a:lstStyle/>
          <a:p>
            <a:r>
              <a:rPr lang="de-AT" dirty="0"/>
              <a:t>Vorgehensweise: Bürstentest Versuch 1       (1/4)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550" y="1828800"/>
            <a:ext cx="7200900" cy="4624536"/>
          </a:xfrm>
        </p:spPr>
        <p:txBody>
          <a:bodyPr>
            <a:normAutofit fontScale="92500" lnSpcReduction="20000"/>
          </a:bodyPr>
          <a:lstStyle/>
          <a:p>
            <a:r>
              <a:rPr lang="de-AT" dirty="0"/>
              <a:t>Testmaschine: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Parameter und Einstellungen:</a:t>
            </a:r>
          </a:p>
          <a:p>
            <a:pPr lvl="1"/>
            <a:r>
              <a:rPr lang="de-AT" dirty="0"/>
              <a:t>Zustelltiefe 3 ; 4,5 ; 6 [mm]</a:t>
            </a:r>
          </a:p>
          <a:p>
            <a:pPr lvl="1"/>
            <a:r>
              <a:rPr lang="de-AT" dirty="0"/>
              <a:t>Vorschub 50 ; 75 ; 100 [mm/min]</a:t>
            </a:r>
          </a:p>
          <a:p>
            <a:pPr lvl="1"/>
            <a:r>
              <a:rPr lang="de-AT" dirty="0"/>
              <a:t>(Drehzahl) 1400 [U/min]</a:t>
            </a:r>
          </a:p>
          <a:p>
            <a:pPr lvl="1"/>
            <a:r>
              <a:rPr lang="de-AT" dirty="0"/>
              <a:t>(Winkel) 90° </a:t>
            </a:r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2050" name="Picture 2" descr="C:\Users\Manuel\Downloads\20180807_113913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21916"/>
            <a:ext cx="3960440" cy="2227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21689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255134"/>
            <a:ext cx="7416874" cy="1036850"/>
          </a:xfrm>
        </p:spPr>
        <p:txBody>
          <a:bodyPr/>
          <a:lstStyle/>
          <a:p>
            <a:r>
              <a:rPr lang="de-AT" dirty="0"/>
              <a:t>Vorgehensweise: Bürstentest Versuch 1       (2/4)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550" y="1828800"/>
            <a:ext cx="7200900" cy="4624536"/>
          </a:xfrm>
        </p:spPr>
        <p:txBody>
          <a:bodyPr>
            <a:normAutofit fontScale="62500" lnSpcReduction="20000"/>
          </a:bodyPr>
          <a:lstStyle/>
          <a:p>
            <a:r>
              <a:rPr lang="de-AT" sz="5800" dirty="0"/>
              <a:t>Bürsten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AT" sz="2600" b="1" dirty="0"/>
              <a:t>Bürste. 1</a:t>
            </a:r>
            <a:r>
              <a:rPr lang="de-AT" sz="2600" dirty="0"/>
              <a:t>    +20% Besatz da +1mm beim Stanzloch</a:t>
            </a:r>
            <a:br>
              <a:rPr lang="de-AT" sz="2600" dirty="0"/>
            </a:br>
            <a:r>
              <a:rPr lang="de-AT" sz="2600" b="1" dirty="0"/>
              <a:t>Bürste. 2 </a:t>
            </a:r>
            <a:r>
              <a:rPr lang="de-AT" sz="2600" dirty="0"/>
              <a:t>   wie Bürste.1 + </a:t>
            </a:r>
            <a:r>
              <a:rPr lang="de-AT" sz="2600" dirty="0" err="1"/>
              <a:t>angefaste</a:t>
            </a:r>
            <a:r>
              <a:rPr lang="de-AT" sz="2600" dirty="0"/>
              <a:t> Stanzlöcher somit sollte sich der 		Besatz besser am Umfang verteilen</a:t>
            </a:r>
            <a:br>
              <a:rPr lang="de-AT" sz="2600" dirty="0"/>
            </a:br>
            <a:r>
              <a:rPr lang="de-AT" sz="2600" b="1" dirty="0"/>
              <a:t>Bürste. 3</a:t>
            </a:r>
            <a:r>
              <a:rPr lang="de-AT" sz="2600" dirty="0"/>
              <a:t>    wie Bürste.1 + maximale Dichte am Umfang</a:t>
            </a:r>
            <a:br>
              <a:rPr lang="de-AT" sz="2600" dirty="0"/>
            </a:br>
            <a:r>
              <a:rPr lang="de-AT" sz="2600" b="1" dirty="0"/>
              <a:t>Bürste. 4</a:t>
            </a:r>
            <a:r>
              <a:rPr lang="de-AT" sz="2600" dirty="0"/>
              <a:t>    wie Bürste.1 + maximale Dichte in Axialrichtung</a:t>
            </a:r>
            <a:br>
              <a:rPr lang="de-AT" sz="2600" dirty="0"/>
            </a:br>
            <a:r>
              <a:rPr lang="de-AT" sz="2600" b="1" dirty="0"/>
              <a:t>Bürste. 5</a:t>
            </a:r>
            <a:r>
              <a:rPr lang="de-AT" sz="2600" dirty="0"/>
              <a:t>    wie Bürste.1 + feineres Besatzmaterial</a:t>
            </a:r>
            <a:br>
              <a:rPr lang="de-AT" sz="2600" dirty="0"/>
            </a:br>
            <a:r>
              <a:rPr lang="de-AT" sz="2600" b="1" dirty="0"/>
              <a:t>Bürste. 6 </a:t>
            </a:r>
            <a:r>
              <a:rPr lang="de-AT" sz="2600" dirty="0"/>
              <a:t>   wie Artikel 770784 jedoch andere Besatzqualität NY 6.0</a:t>
            </a:r>
            <a:br>
              <a:rPr lang="de-AT" sz="2600" dirty="0"/>
            </a:br>
            <a:r>
              <a:rPr lang="de-AT" sz="2600" b="1" dirty="0"/>
              <a:t>Bürste. 7</a:t>
            </a:r>
            <a:r>
              <a:rPr lang="de-AT" sz="2600" dirty="0"/>
              <a:t>    wie Artikel 770784 jedoch andere Besatzqualität:                             	Dreiecksfilament Ø0,152 NY 6.12</a:t>
            </a:r>
            <a:br>
              <a:rPr lang="de-AT" sz="2600" dirty="0"/>
            </a:br>
            <a:r>
              <a:rPr lang="de-AT" sz="2600" b="1" dirty="0"/>
              <a:t>Bürste. 8</a:t>
            </a:r>
            <a:r>
              <a:rPr lang="de-AT" sz="2600" dirty="0"/>
              <a:t>    wie Artikel 770784 jedoch andere Besatzqualität:                           	Dreiecksfilament Ø0,203 PBT/TPE</a:t>
            </a:r>
            <a:br>
              <a:rPr lang="de-AT" sz="2600" dirty="0"/>
            </a:br>
            <a:r>
              <a:rPr lang="de-AT" sz="2600" b="1" dirty="0"/>
              <a:t>Bürste. 9 </a:t>
            </a:r>
            <a:r>
              <a:rPr lang="de-AT" sz="2600" dirty="0"/>
              <a:t>   wie Artikel 770784 jedoch Besatz Ø0,15 Messing</a:t>
            </a:r>
            <a:br>
              <a:rPr lang="de-AT" sz="2600" dirty="0"/>
            </a:br>
            <a:r>
              <a:rPr lang="de-AT" sz="2600" b="1" dirty="0"/>
              <a:t>Bürste. 10 </a:t>
            </a:r>
            <a:r>
              <a:rPr lang="de-AT" sz="2600" dirty="0"/>
              <a:t>   wie Artikel 770784 jedoch Besatz Ø0,15 Bronze</a:t>
            </a:r>
            <a:br>
              <a:rPr lang="de-AT" sz="2600" dirty="0"/>
            </a:br>
            <a:r>
              <a:rPr lang="de-AT" sz="2600" b="1" dirty="0"/>
              <a:t>Bürste. 11</a:t>
            </a:r>
            <a:r>
              <a:rPr lang="de-AT" sz="2600" dirty="0"/>
              <a:t>    wie Artikel 770784 jedoch Besatz Ø0,15 V2A</a:t>
            </a:r>
            <a:br>
              <a:rPr lang="de-AT" sz="2600" dirty="0"/>
            </a:br>
            <a:r>
              <a:rPr lang="de-AT" sz="2600" b="1" dirty="0"/>
              <a:t>Bürste. 12 </a:t>
            </a:r>
            <a:r>
              <a:rPr lang="de-AT" sz="2600" dirty="0"/>
              <a:t>   wie Artikel 770784 jedoch Besatz Ø0,25 SC K500</a:t>
            </a:r>
            <a:br>
              <a:rPr lang="de-AT" sz="2600" dirty="0"/>
            </a:br>
            <a:r>
              <a:rPr lang="de-AT" sz="2600" b="1" dirty="0"/>
              <a:t>Bürste. 13</a:t>
            </a:r>
            <a:r>
              <a:rPr lang="de-AT" sz="2600" dirty="0"/>
              <a:t>    wie Artikel 770784 jedoch Besatz Ø0,50 AO K800                       </a:t>
            </a:r>
            <a:r>
              <a:rPr lang="de-AT" sz="2600" b="1" dirty="0"/>
              <a:t>Bürste. 14   </a:t>
            </a:r>
            <a:r>
              <a:rPr lang="de-AT" sz="2600" dirty="0"/>
              <a:t>Standardbürste Nylon</a:t>
            </a:r>
          </a:p>
          <a:p>
            <a:pPr marL="0" indent="0">
              <a:lnSpc>
                <a:spcPct val="110000"/>
              </a:lnSpc>
              <a:buNone/>
            </a:pPr>
            <a:endParaRPr lang="de-AT" sz="2600" dirty="0"/>
          </a:p>
        </p:txBody>
      </p:sp>
    </p:spTree>
    <p:extLst>
      <p:ext uri="{BB962C8B-B14F-4D97-AF65-F5344CB8AC3E}">
        <p14:creationId xmlns:p14="http://schemas.microsoft.com/office/powerpoint/2010/main" val="9409508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255134"/>
            <a:ext cx="7560890" cy="1036850"/>
          </a:xfrm>
        </p:spPr>
        <p:txBody>
          <a:bodyPr/>
          <a:lstStyle/>
          <a:p>
            <a:r>
              <a:rPr lang="de-AT" dirty="0"/>
              <a:t>Vorgehensweise: Bürstentest Versuch 1       (3/4)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Klassifizierung:</a:t>
            </a:r>
          </a:p>
          <a:p>
            <a:pPr lvl="1"/>
            <a:r>
              <a:rPr lang="de-AT" dirty="0"/>
              <a:t>Für die Bürstentest wurde von Herrn Widmann eine Klassifizierung von 1 bis 5 (Notensystem) erarbeitet.</a:t>
            </a:r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r>
              <a:rPr lang="de-AT" sz="2800" b="1" dirty="0"/>
              <a:t>Ergebnisse</a:t>
            </a:r>
          </a:p>
          <a:p>
            <a:pPr lvl="2"/>
            <a:r>
              <a:rPr lang="de-AT" dirty="0">
                <a:solidFill>
                  <a:srgbClr val="FFC000"/>
                </a:solidFill>
                <a:hlinkClick r:id="rId2" action="ppaction://hlinkfile"/>
              </a:rPr>
              <a:t>Versuchsplan</a:t>
            </a:r>
            <a:endParaRPr lang="de-AT" dirty="0">
              <a:solidFill>
                <a:srgbClr val="FFC000"/>
              </a:solidFill>
            </a:endParaRPr>
          </a:p>
          <a:p>
            <a:pPr marL="320040" lvl="1" indent="0">
              <a:buNone/>
            </a:pPr>
            <a:endParaRPr lang="de-AT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38462"/>
              </p:ext>
            </p:extLst>
          </p:nvPr>
        </p:nvGraphicFramePr>
        <p:xfrm>
          <a:off x="107504" y="3068960"/>
          <a:ext cx="8928990" cy="1774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85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74200"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9" name="Picture 7" descr="C:\Manuel XD\2018\Diplomarbeit\Bürstentest\Klassifikationen\Klassifikation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1789535" cy="1342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Manuel XD\2018\Diplomarbeit\Bürstentest\Klassifikationen\Klassifikation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39" y="3501008"/>
            <a:ext cx="1810865" cy="1342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Manuel XD\2018\Diplomarbeit\Bürstentest\Klassifikationen\Klassifikation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01008"/>
            <a:ext cx="1789535" cy="1342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Manuel XD\2018\Diplomarbeit\Bürstentest\Klassifikationen\Klassifikation 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39" y="3501008"/>
            <a:ext cx="1810865" cy="1342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Manuel XD\2018\Diplomarbeit\Bürstentest\Klassifikationen\Klassifikation 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3501008"/>
            <a:ext cx="1789535" cy="1342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51903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255134"/>
            <a:ext cx="7848922" cy="1036850"/>
          </a:xfrm>
        </p:spPr>
        <p:txBody>
          <a:bodyPr/>
          <a:lstStyle/>
          <a:p>
            <a:r>
              <a:rPr lang="de-AT" dirty="0"/>
              <a:t>Vorgehensweise: Bürstentest Versuch 1       (4/4)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550" y="1628800"/>
            <a:ext cx="7200900" cy="5112568"/>
          </a:xfrm>
        </p:spPr>
        <p:txBody>
          <a:bodyPr>
            <a:normAutofit fontScale="92500" lnSpcReduction="20000"/>
          </a:bodyPr>
          <a:lstStyle/>
          <a:p>
            <a:r>
              <a:rPr lang="de-AT" sz="3000" b="1" u="sng" dirty="0"/>
              <a:t>Fazit</a:t>
            </a:r>
          </a:p>
          <a:p>
            <a:pPr lvl="1"/>
            <a:r>
              <a:rPr lang="de-AT" b="1" dirty="0"/>
              <a:t>Parameter</a:t>
            </a:r>
          </a:p>
          <a:p>
            <a:pPr lvl="2"/>
            <a:r>
              <a:rPr lang="de-AT" dirty="0"/>
              <a:t>Zustelltiefe bringt bei nahezu bündiger Einstellung die besten Ergebnisse. (Überlappung ist suboptimal)</a:t>
            </a:r>
          </a:p>
          <a:p>
            <a:pPr lvl="2"/>
            <a:r>
              <a:rPr lang="de-AT" dirty="0"/>
              <a:t>Vorschub hat eher geringen Einfluss. Auch hohe Vorschübe bringen gute Ergebnisse.</a:t>
            </a:r>
          </a:p>
          <a:p>
            <a:pPr lvl="1"/>
            <a:r>
              <a:rPr lang="de-AT" b="1" dirty="0"/>
              <a:t>Material</a:t>
            </a:r>
          </a:p>
          <a:p>
            <a:pPr lvl="2"/>
            <a:r>
              <a:rPr lang="de-AT" dirty="0"/>
              <a:t>Nylon bringt die besten Ergebnisse.</a:t>
            </a:r>
          </a:p>
          <a:p>
            <a:pPr lvl="2"/>
            <a:r>
              <a:rPr lang="de-AT" dirty="0"/>
              <a:t>Bestes Material : Besatzqualität NY 6.0</a:t>
            </a:r>
          </a:p>
          <a:p>
            <a:pPr lvl="2"/>
            <a:r>
              <a:rPr lang="de-AT" dirty="0"/>
              <a:t>Alternative Materialien wie Messing,  AO,  SC, etc.  haben diverse Schwachstellen.</a:t>
            </a:r>
          </a:p>
          <a:p>
            <a:pPr lvl="1"/>
            <a:r>
              <a:rPr lang="de-AT" b="1" dirty="0"/>
              <a:t>Bauformen</a:t>
            </a:r>
          </a:p>
          <a:p>
            <a:pPr lvl="2"/>
            <a:r>
              <a:rPr lang="de-AT" dirty="0"/>
              <a:t>Mehr Besatz (</a:t>
            </a:r>
            <a:r>
              <a:rPr lang="de-AT" dirty="0" err="1"/>
              <a:t>Bestopfung</a:t>
            </a:r>
            <a:r>
              <a:rPr lang="de-AT" dirty="0"/>
              <a:t>) als wie bei der Standardbürste bringt bessere Ergebnisse.</a:t>
            </a:r>
          </a:p>
          <a:p>
            <a:pPr lvl="2"/>
            <a:r>
              <a:rPr lang="de-AT" dirty="0"/>
              <a:t>Mehr Besatz in Axialrichtung ist </a:t>
            </a:r>
            <a:r>
              <a:rPr lang="de-AT" dirty="0" err="1"/>
              <a:t>weiters</a:t>
            </a:r>
            <a:r>
              <a:rPr lang="de-AT" dirty="0"/>
              <a:t> als positiv zu vermerken.</a:t>
            </a:r>
          </a:p>
          <a:p>
            <a:pPr lvl="2"/>
            <a:r>
              <a:rPr lang="de-AT" dirty="0"/>
              <a:t>Andere Variationen der Bauform wie z.B.: </a:t>
            </a:r>
            <a:r>
              <a:rPr lang="de-AT" dirty="0" err="1"/>
              <a:t>angefaste</a:t>
            </a:r>
            <a:r>
              <a:rPr lang="de-AT" dirty="0"/>
              <a:t> Stanzlöcher, maximale Dichte am Umfang haben keinen messbaren Einfluss gehabt.</a:t>
            </a:r>
            <a:br>
              <a:rPr lang="de-AT" dirty="0"/>
            </a:br>
            <a:endParaRPr lang="de-AT" dirty="0"/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3298407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255134"/>
            <a:ext cx="7488882" cy="1036850"/>
          </a:xfrm>
        </p:spPr>
        <p:txBody>
          <a:bodyPr/>
          <a:lstStyle/>
          <a:p>
            <a:r>
              <a:rPr lang="de-AT" dirty="0"/>
              <a:t>Bürstentest Versuch 2       (1/2)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Die Bürsten 4 , 6 und die Standardbürste wurden weiteren Versuchsreihen unterzogen.</a:t>
            </a:r>
          </a:p>
          <a:p>
            <a:r>
              <a:rPr lang="de-AT" dirty="0"/>
              <a:t>Neue Parameter und Einstellungen:</a:t>
            </a:r>
          </a:p>
          <a:p>
            <a:pPr lvl="1"/>
            <a:r>
              <a:rPr lang="de-AT" dirty="0"/>
              <a:t>Zustelltiefe 2,5 ; 3 ; 3,5 [mm]</a:t>
            </a:r>
          </a:p>
          <a:p>
            <a:pPr lvl="1"/>
            <a:r>
              <a:rPr lang="de-AT" dirty="0"/>
              <a:t>Vorschub 100 ; 150 ; 200 [mm/min]</a:t>
            </a:r>
          </a:p>
          <a:p>
            <a:pPr lvl="1"/>
            <a:r>
              <a:rPr lang="de-AT" dirty="0"/>
              <a:t>Drehzahl 600; 1000; 1400 [U/min]</a:t>
            </a:r>
          </a:p>
          <a:p>
            <a:pPr lvl="1"/>
            <a:r>
              <a:rPr lang="de-AT" dirty="0"/>
              <a:t>(Winkel) 90° </a:t>
            </a:r>
          </a:p>
          <a:p>
            <a:r>
              <a:rPr lang="de-AT" b="1" dirty="0"/>
              <a:t>Ergebnisse:</a:t>
            </a:r>
          </a:p>
          <a:p>
            <a:pPr lvl="1"/>
            <a:r>
              <a:rPr lang="de-AT" dirty="0">
                <a:solidFill>
                  <a:srgbClr val="FFC000"/>
                </a:solidFill>
                <a:hlinkClick r:id="rId2" action="ppaction://hlinkfile"/>
              </a:rPr>
              <a:t>Versuchsplan</a:t>
            </a:r>
            <a:endParaRPr lang="de-AT" dirty="0">
              <a:solidFill>
                <a:srgbClr val="FFC000"/>
              </a:solidFill>
            </a:endParaRP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4132533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Bürstentest Versuch 2       (2/2)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800" b="1" u="sng" dirty="0"/>
              <a:t>Fazit</a:t>
            </a:r>
            <a:r>
              <a:rPr lang="de-AT" dirty="0"/>
              <a:t>:</a:t>
            </a:r>
          </a:p>
          <a:p>
            <a:pPr lvl="1"/>
            <a:r>
              <a:rPr lang="de-AT" dirty="0"/>
              <a:t>Die Bürsten 4 und 6 sind in allen Belangen besser als die Standartbürste.</a:t>
            </a:r>
          </a:p>
          <a:p>
            <a:pPr lvl="1"/>
            <a:r>
              <a:rPr lang="de-AT" dirty="0"/>
              <a:t>Optimaler Prozess:</a:t>
            </a:r>
          </a:p>
          <a:p>
            <a:pPr lvl="2"/>
            <a:r>
              <a:rPr lang="de-AT" dirty="0"/>
              <a:t>Zustelltiefe: 2,5  [mm]</a:t>
            </a:r>
          </a:p>
          <a:p>
            <a:pPr lvl="2"/>
            <a:r>
              <a:rPr lang="de-AT" dirty="0"/>
              <a:t>Vorschub: rund 150 [mm/min]</a:t>
            </a:r>
          </a:p>
          <a:p>
            <a:pPr lvl="2"/>
            <a:r>
              <a:rPr lang="de-AT" dirty="0"/>
              <a:t>Drehzahl: 1400 [U/min]</a:t>
            </a:r>
          </a:p>
          <a:p>
            <a:pPr lvl="1"/>
            <a:r>
              <a:rPr lang="de-AT" dirty="0"/>
              <a:t>Optimale Bürste: </a:t>
            </a:r>
          </a:p>
          <a:p>
            <a:pPr lvl="2"/>
            <a:r>
              <a:rPr lang="de-AT" dirty="0"/>
              <a:t>Kombination aus Bürste 4 und 6 </a:t>
            </a:r>
            <a:r>
              <a:rPr lang="de-AT" dirty="0">
                <a:sym typeface="Wingdings" panose="05000000000000000000" pitchFamily="2" charset="2"/>
              </a:rPr>
              <a:t> </a:t>
            </a:r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5399584" y="4797152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20 % mehr Besatz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Mehr Besatz in Axialrichtung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Nylon 6.0</a:t>
            </a:r>
          </a:p>
        </p:txBody>
      </p:sp>
    </p:spTree>
    <p:extLst>
      <p:ext uri="{BB962C8B-B14F-4D97-AF65-F5344CB8AC3E}">
        <p14:creationId xmlns:p14="http://schemas.microsoft.com/office/powerpoint/2010/main" val="326796473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Anmerkungen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Bürsten müssen gewuchtet sein (egal welche Ausführung) um optimale Ergebnisse zu erzielen.</a:t>
            </a:r>
          </a:p>
          <a:p>
            <a:r>
              <a:rPr lang="de-AT" dirty="0"/>
              <a:t>Wäre noch mehr Besatz im Stanzloch möglich?</a:t>
            </a:r>
          </a:p>
          <a:p>
            <a:endParaRPr lang="de-AT" dirty="0"/>
          </a:p>
          <a:p>
            <a:pPr marL="0" indent="0">
              <a:buNone/>
            </a:pPr>
            <a:r>
              <a:rPr lang="de-AT" sz="2800" b="1" dirty="0"/>
              <a:t>Weiteres Vorgehen:</a:t>
            </a:r>
          </a:p>
          <a:p>
            <a:pPr lvl="1"/>
            <a:r>
              <a:rPr lang="de-AT" dirty="0"/>
              <a:t>Optimale Bürste in Bestellung geben.</a:t>
            </a:r>
          </a:p>
          <a:p>
            <a:pPr lvl="1"/>
            <a:r>
              <a:rPr lang="de-AT" dirty="0"/>
              <a:t>Die Optimale Bürste abschließend überprüfen.</a:t>
            </a: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5586248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Vertriebsperspektiven 16: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76_TF03431374" id="{CEA2EF4B-7F3A-41C0-8D84-613B43FFFB3C}" vid="{BCD6BDAC-58A9-4E1C-A69B-9DD7101484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tf03431374</Template>
  <TotalTime>0</TotalTime>
  <Words>449</Words>
  <Application>Microsoft Office PowerPoint</Application>
  <PresentationFormat>Bildschirmpräsentation (4:3)</PresentationFormat>
  <Paragraphs>89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Book Antiqua</vt:lpstr>
      <vt:lpstr>Vertriebsperspektiven 16:9</vt:lpstr>
      <vt:lpstr>Bürstenentgratungs-system</vt:lpstr>
      <vt:lpstr>Auswahlverfahren</vt:lpstr>
      <vt:lpstr>Vorgehensweise: Bürstentest Versuch 1       (1/4)</vt:lpstr>
      <vt:lpstr>Vorgehensweise: Bürstentest Versuch 1       (2/4)</vt:lpstr>
      <vt:lpstr>Vorgehensweise: Bürstentest Versuch 1       (3/4)</vt:lpstr>
      <vt:lpstr>Vorgehensweise: Bürstentest Versuch 1       (4/4)</vt:lpstr>
      <vt:lpstr>Bürstentest Versuch 2       (1/2)</vt:lpstr>
      <vt:lpstr>Bürstentest Versuch 2       (2/2)</vt:lpstr>
      <vt:lpstr>Anmerkungen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Bürstenentgratungssystem</dc:title>
  <dc:creator>Manuel</dc:creator>
  <cp:lastModifiedBy>Martina Nagl</cp:lastModifiedBy>
  <cp:revision>33</cp:revision>
  <dcterms:created xsi:type="dcterms:W3CDTF">2018-09-17T12:01:26Z</dcterms:created>
  <dcterms:modified xsi:type="dcterms:W3CDTF">2019-02-25T08:39:08Z</dcterms:modified>
</cp:coreProperties>
</file>